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 PLUS Rounded 1c ExtraBold"/>
      <p:bold r:id="rId20"/>
    </p:embeddedFont>
    <p:embeddedFont>
      <p:font typeface="Open Sans SemiBold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  <p:embeddedFont>
      <p:font typeface="M PLUS Rounded 1c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PLUSRounded1cExtraBold-bold.fntdata"/><Relationship Id="rId22" Type="http://schemas.openxmlformats.org/officeDocument/2006/relationships/font" Target="fonts/OpenSansSemiBold-bold.fntdata"/><Relationship Id="rId21" Type="http://schemas.openxmlformats.org/officeDocument/2006/relationships/font" Target="fonts/OpenSansSemiBold-regular.fntdata"/><Relationship Id="rId24" Type="http://schemas.openxmlformats.org/officeDocument/2006/relationships/font" Target="fonts/OpenSansSemiBold-boldItalic.fntdata"/><Relationship Id="rId23" Type="http://schemas.openxmlformats.org/officeDocument/2006/relationships/font" Target="fonts/OpenSans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PLUSRounded1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PLUSRounded1c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46c7bb574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46c7bb574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018b85f2e4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018b85f2e4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18b85f2e4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018b85f2e4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018b85f2e4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018b85f2e4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18b85f2e4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018b85f2e4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46c7bb574a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46c7bb574a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7abeea23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7abeea23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6221fce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6221fce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18b85f2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18b85f2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018b85f2e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018b85f2e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18b85f2e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18b85f2e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018b85f2e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018b85f2e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018b85f2e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018b85f2e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18b85f2e4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018b85f2e4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70" name="Google Shape;70;p14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9" name="Google Shape;79;p14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82" name="Google Shape;82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99" name="Google Shape;99;p1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17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5" name="Google Shape;125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6" name="Google Shape;126;p18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3" name="Google Shape;133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4" name="Google Shape;134;p19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1" name="Google Shape;141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" name="Google Shape;142;p2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54" name="Google Shape;154;p22"/>
          <p:cNvGrpSpPr/>
          <p:nvPr/>
        </p:nvGrpSpPr>
        <p:grpSpPr>
          <a:xfrm flipH="1">
            <a:off x="-373125" y="1106113"/>
            <a:ext cx="9710313" cy="4685663"/>
            <a:chOff x="0" y="1261213"/>
            <a:chExt cx="9710313" cy="4685663"/>
          </a:xfrm>
        </p:grpSpPr>
        <p:sp>
          <p:nvSpPr>
            <p:cNvPr id="155" name="Google Shape;155;p22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22"/>
            <p:cNvGrpSpPr/>
            <p:nvPr/>
          </p:nvGrpSpPr>
          <p:grpSpPr>
            <a:xfrm>
              <a:off x="0" y="1261213"/>
              <a:ext cx="9710313" cy="4685663"/>
              <a:chOff x="0" y="1261213"/>
              <a:chExt cx="9710313" cy="4685663"/>
            </a:xfrm>
          </p:grpSpPr>
          <p:sp>
            <p:nvSpPr>
              <p:cNvPr id="157" name="Google Shape;157;p22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2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2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2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7527588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8065013" y="46676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73364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2"/>
              <p:cNvSpPr/>
              <p:nvPr/>
            </p:nvSpPr>
            <p:spPr>
              <a:xfrm>
                <a:off x="8217413" y="42966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2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2"/>
              <p:cNvSpPr/>
              <p:nvPr/>
            </p:nvSpPr>
            <p:spPr>
              <a:xfrm>
                <a:off x="605096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2"/>
              <p:cNvSpPr/>
              <p:nvPr/>
            </p:nvSpPr>
            <p:spPr>
              <a:xfrm>
                <a:off x="8680113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5" name="Google Shape;175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  <p:sp>
        <p:nvSpPr>
          <p:cNvPr id="176" name="Google Shape;176;p22"/>
          <p:cNvSpPr/>
          <p:nvPr/>
        </p:nvSpPr>
        <p:spPr>
          <a:xfrm flipH="1">
            <a:off x="973300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 flipH="1">
            <a:off x="19319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/>
          <p:nvPr/>
        </p:nvSpPr>
        <p:spPr>
          <a:xfrm flipH="1">
            <a:off x="26864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6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2454" y="4703625"/>
            <a:ext cx="429005" cy="2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8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/>
        </p:nvSpPr>
        <p:spPr>
          <a:xfrm>
            <a:off x="6026475" y="2375525"/>
            <a:ext cx="162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1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037" y="-24762"/>
            <a:ext cx="9232075" cy="519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/>
        </p:nvSpPr>
        <p:spPr>
          <a:xfrm>
            <a:off x="6115275" y="2375525"/>
            <a:ext cx="1442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1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Оutline 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Koпчиња: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230050" y="1193200"/>
            <a:ext cx="83133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 SemiBold"/>
              <a:buChar char="●"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Доколку не ни се потребни толку јаки бои на копчиња, може да ги користиме outline копчињата.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2385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 SemiBold"/>
              <a:buChar char="●"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Заменете ги стандардните класи со .btn-outline-* за да ги отстраните сите бои во позадина на кое било копче: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&lt;button type="button" class="btn btn-outline-primary"&gt;Primary&lt;/button&gt;</a:t>
            </a:r>
            <a:endParaRPr sz="12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&lt;button type="button" class="btn btn-outline-secondary"&gt;Secondary&lt;/button&gt;</a:t>
            </a:r>
            <a:endParaRPr sz="12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&lt;button type="button" class="btn btn-outline-success"&gt;Success&lt;/button&gt;</a:t>
            </a:r>
            <a:endParaRPr sz="12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&lt;button type="button" class="btn btn-outline-danger"&gt;Danger&lt;/button&gt;</a:t>
            </a:r>
            <a:endParaRPr sz="12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&lt;button type="button" class="btn btn-outline-warning"&gt;Warning&lt;/button&gt;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376" y="84725"/>
            <a:ext cx="3931850" cy="4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Задача 2 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253" name="Google Shape;253;p34"/>
          <p:cNvSpPr txBox="1"/>
          <p:nvPr>
            <p:ph idx="1" type="body"/>
          </p:nvPr>
        </p:nvSpPr>
        <p:spPr>
          <a:xfrm>
            <a:off x="230050" y="1017725"/>
            <a:ext cx="85206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Да се креира веб страна со темна позадина и да се додадат сите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Bootstrap outline копчиња.</a:t>
            </a:r>
            <a:endParaRPr sz="14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Оневозможување на клик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230050" y="1017725"/>
            <a:ext cx="85206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 SemiBold"/>
              <a:buChar char="●"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Направете копчињата да изгледаат неактивни со додавање на ‘disabled’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атрибут на кој било </a:t>
            </a: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&lt;button&gt; </a:t>
            </a: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елемент. 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23850" lvl="0" marL="45720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 SemiBold"/>
              <a:buChar char="●"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Со овој атрибут оневозможуваме и клик на копчето.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&lt;button type="button" class="btn btn-primary" disabled&gt;Primary button&lt;/button&gt;</a:t>
            </a:r>
            <a:endParaRPr sz="14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&lt;button type="button" class="btn btn-secondary" disabled&gt;Button&lt;/button&gt;</a:t>
            </a:r>
            <a:endParaRPr sz="14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&lt;button type="button" class="btn btn-outline-primary" disabled&gt;Primary button&lt;/button&gt;</a:t>
            </a:r>
            <a:endParaRPr sz="14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&lt;button type="button" class="btn btn-outline-secondary" disabled&gt;Button&lt;/button&gt;</a:t>
            </a:r>
            <a:endParaRPr sz="14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825" y="2382355"/>
            <a:ext cx="3938176" cy="5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Домашна работа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266" name="Google Shape;266;p36"/>
          <p:cNvSpPr txBox="1"/>
          <p:nvPr>
            <p:ph idx="1" type="body"/>
          </p:nvPr>
        </p:nvSpPr>
        <p:spPr>
          <a:xfrm>
            <a:off x="230050" y="1017725"/>
            <a:ext cx="85206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Да се креира веб страна со едно Bootstrap копче.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23850" lvl="0" marL="45720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 SemiBold"/>
              <a:buChar char="●"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На секој refresh, корисникот треба да внесе бројка во prompt.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2385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 SemiBold"/>
              <a:buChar char="●"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Доколку не внесе бројка, копчето ќе му го оневозможиме.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2385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 SemiBold"/>
              <a:buChar char="●"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Доколку внесе бројка, ќе му овозможиме да го кликне копчето и при клик ќе му прикажеме Success alert.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1653850" y="2003400"/>
            <a:ext cx="7650900" cy="8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700"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200">
                <a:solidFill>
                  <a:srgbClr val="9E9E9E"/>
                </a:solidFill>
              </a:rPr>
              <a:t>Ви благодарам за вниманието!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72" name="Google Shape;272;p37"/>
          <p:cNvSpPr txBox="1"/>
          <p:nvPr/>
        </p:nvSpPr>
        <p:spPr>
          <a:xfrm>
            <a:off x="2252150" y="3351025"/>
            <a:ext cx="497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1928050" y="2931900"/>
            <a:ext cx="65127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900">
                <a:solidFill>
                  <a:schemeClr val="accent2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Се гледаме на следен час :)</a:t>
            </a:r>
            <a:endParaRPr>
              <a:solidFill>
                <a:schemeClr val="accent2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650" y="778975"/>
            <a:ext cx="1300800" cy="13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Цели на модулот: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 SemiBold"/>
              <a:buChar char="●"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Да се извежба работа со функции и манипулација со DOM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23850" lvl="0" marL="45720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 SemiBold"/>
              <a:buChar char="●"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Да се запознаеме со можностите на алатката Bootstrap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23850" lvl="0" marL="45720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 SemiBold"/>
              <a:buChar char="●"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Да креираме напредни веб страни со прилагодени компоненти за потребите на апликацијата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23850" lvl="0" marL="45720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 SemiBold"/>
              <a:buChar char="●"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Да креираме веб страни со дизајн кој би бил прилагоден според различни уреди (телефон, лаптоп, десктоп) 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23850" lvl="0" marL="45720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 SemiBold"/>
              <a:buChar char="●"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Да научиме како да ги комбинираме знаењата од различните усвоени теми за да се овозможи корисничка интеракција</a:t>
            </a:r>
            <a:endParaRPr sz="2200">
              <a:solidFill>
                <a:schemeClr val="accent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/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>
                <a:solidFill>
                  <a:schemeClr val="accent2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Bootstrap</a:t>
            </a:r>
            <a:endParaRPr b="1" sz="4200">
              <a:solidFill>
                <a:schemeClr val="accent2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4740575" y="708725"/>
            <a:ext cx="4045200" cy="38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Моќна алатка за градење на веб страни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Со помош на Bootstrap можеме да користиме веќе направени и издизајнирани компоненти на нашата апликација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При користење на алатката Bootstrap, oвозможуваме и респонзивност на нашите веб страни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2300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Bootstrap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165075" y="1110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 SemiBold"/>
              <a:buChar char="●"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Bootstrap користи</a:t>
            </a: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прилагодени стилови на компоненти за да </a:t>
            </a:r>
            <a:b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дејствуваат во форми, дијалози и повеќе.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 SemiBold"/>
              <a:buChar char="●"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Секоја компонента креирана во </a:t>
            </a: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Bootstrap содржи</a:t>
            </a: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поддршка за повеќе големини, бои, состојби и многу повеќе.</a:t>
            </a:r>
            <a:endParaRPr sz="11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000" y="2571750"/>
            <a:ext cx="6709000" cy="24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Додавање на Bootstrap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213" name="Google Shape;213;p28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 SemiBold"/>
              <a:buChar char="●"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Во HTML документот, го додаваме следниов код за да можеме 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да ја користиме Bootstrap алатката: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&lt;link href="https://cdn.jsdelivr.net/npm/bootstrap@5.3.0-alpha1/dist/css/bootstrap.min.css" rel="stylesheet" integrity="sha384-GLhlTQ8iRABdZLl6O3oVMWSktQOp6b7In1Zl3/Jr59b6EGGoI1aFkw7cmDA6j6gD" crossorigin="anonymous"&gt;</a:t>
            </a:r>
            <a:endParaRPr sz="140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&lt;script src="https://cdn.jsdelivr.net/npm/bootstrap@5.3.0-alpha1/dist/js/bootstrap.bundle.min.js" integrity="sha384-w76AqPfDkMBDXo30jS1Sgez6pr3x5MlQ1ZAGC+nuZB+EYdgRZgiwxhTBTkF7CXvN" crossorigin="anonymous"&gt;&lt;/script&gt;</a:t>
            </a:r>
            <a:endParaRPr sz="140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2300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Koпчиња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: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230050" y="1017725"/>
            <a:ext cx="85206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 SemiBold"/>
              <a:buChar char="●"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Bootstrap вклучува неколку предефинирани стилови на копчиња.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23850" lvl="1" marL="9144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 SemiBold"/>
              <a:buChar char="○"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секој од нив има своја семантичка цел, со неколку додатоци за поголема контрола.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&lt;button type="button" class="btn btn-primary"&gt;Primary&lt;/button&gt;</a:t>
            </a:r>
            <a:endParaRPr sz="14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 SemiBold"/>
              <a:buChar char="●"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Со помош на класата ‘btn’ дефинираме копче во </a:t>
            </a: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Bootstrap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2385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 SemiBold"/>
              <a:buChar char="●"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Со помош на класата ‘btn-primary’, додаваме стил на копчето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75" y="3869825"/>
            <a:ext cx="19050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Дополнителни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 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Koпчиња: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226" name="Google Shape;226;p30"/>
          <p:cNvSpPr txBox="1"/>
          <p:nvPr>
            <p:ph idx="1" type="body"/>
          </p:nvPr>
        </p:nvSpPr>
        <p:spPr>
          <a:xfrm>
            <a:off x="230050" y="1017725"/>
            <a:ext cx="85206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 SemiBold"/>
              <a:buChar char="●"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На ист начин се додаваат и други типови на копчиња со различна боја.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2385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 SemiBold"/>
              <a:buChar char="●"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Секое копче треба да ја содржи </a:t>
            </a: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‘btn’  </a:t>
            </a: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класата.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&lt;button type="button" class="btn btn-secondary"&gt;Secondary&lt;/button&gt;</a:t>
            </a:r>
            <a:endParaRPr sz="14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&lt;button type="button" class="btn btn-success"&gt;Success&lt;/button&gt;</a:t>
            </a:r>
            <a:endParaRPr sz="14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&lt;button type="button" class="btn btn-danger"&gt;Danger&lt;/button&gt;</a:t>
            </a:r>
            <a:endParaRPr sz="14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&lt;button type="button" class="btn btn-warning"&gt;Warning&lt;/button&gt;</a:t>
            </a:r>
            <a:endParaRPr sz="14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264600"/>
            <a:ext cx="4816200" cy="6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Дополнителни 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Koпчиња: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233" name="Google Shape;233;p31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 SemiBold"/>
              <a:buChar char="●"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Користете боја за додавање значење на копчињата. Тоа ни обезбедува</a:t>
            </a:r>
            <a:b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визуелна индикација.</a:t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&lt;button type="button" class="btn btn-info"&gt;Info&lt;/button&gt;</a:t>
            </a:r>
            <a:endParaRPr sz="140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&lt;button type="button" class="btn btn-light"&gt;Light&lt;/button&gt;</a:t>
            </a:r>
            <a:endParaRPr sz="140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&lt;button type="button" class="btn btn-dark"&gt;Dark&lt;/button&gt;</a:t>
            </a:r>
            <a:endParaRPr sz="140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&lt;button type="button" class="btn btn-link"&gt;Link&lt;/button&gt;</a:t>
            </a:r>
            <a:endParaRPr sz="140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75" y="4129278"/>
            <a:ext cx="4521551" cy="921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Задача 1 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230050" y="1017725"/>
            <a:ext cx="85206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Да се креира веб страна со сите Bootstrap копчиња.</a:t>
            </a:r>
            <a:endParaRPr sz="14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